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3"/>
    <p:sldId id="265" r:id="rId4"/>
    <p:sldId id="281" r:id="rId5"/>
    <p:sldId id="269" r:id="rId6"/>
    <p:sldId id="282" r:id="rId7"/>
    <p:sldId id="283" r:id="rId8"/>
    <p:sldId id="284" r:id="rId9"/>
    <p:sldId id="285" r:id="rId10"/>
    <p:sldId id="290" r:id="rId11"/>
    <p:sldId id="294" r:id="rId12"/>
    <p:sldId id="295" r:id="rId13"/>
    <p:sldId id="296" r:id="rId14"/>
    <p:sldId id="271" r:id="rId15"/>
    <p:sldId id="273" r:id="rId16"/>
    <p:sldId id="274" r:id="rId17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696" y="90"/>
      </p:cViewPr>
      <p:guideLst>
        <p:guide orient="horz" pos="16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810" y="919480"/>
            <a:ext cx="91446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7200" dirty="0">
                <a:solidFill>
                  <a:srgbClr val="FFFFFF"/>
                </a:solidFill>
              </a:rPr>
              <a:t>实战公文写作训练营</a:t>
            </a:r>
            <a:endParaRPr kumimoji="1" lang="zh-CN" altLang="en-US" sz="7200" dirty="0">
              <a:solidFill>
                <a:srgbClr val="FFFFFF"/>
              </a:solidFill>
            </a:endParaRPr>
          </a:p>
          <a:p>
            <a:r>
              <a:rPr lang="en-US" altLang="zh-CN" sz="3600" dirty="0">
                <a:solidFill>
                  <a:schemeClr val="bg1">
                    <a:lumMod val="95000"/>
                  </a:schemeClr>
                </a:solidFill>
              </a:rPr>
              <a:t>Official document writing</a:t>
            </a:r>
            <a:endParaRPr lang="en-US" altLang="zh-CN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0996" y="293740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rgbClr val="FFFFFF"/>
                </a:solidFill>
              </a:rPr>
              <a:t>51jiangshi.com</a:t>
            </a:r>
            <a:endParaRPr kumimoji="1" lang="zh-CN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29995" y="1136650"/>
            <a:ext cx="4826000" cy="2303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职业公文写作经验之谈：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一、怎样才能获得领导的认可？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 仰攻与俯冲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 领导讲话出处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 小窍门：搜索关键词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 公文总基调关键词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二、快速能力的重要意义。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三、请教别人的重要意义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2</a:t>
            </a:r>
            <a:endParaRPr kumimoji="1" lang="en-US" altLang="zh-CN" sz="4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6190" y="224523"/>
            <a:ext cx="6278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公文写作之阶——高级公文实操（事务公文）</a:t>
            </a:r>
            <a:endParaRPr kumimoji="1" lang="en-US" altLang="zh-CN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3</a:t>
            </a:r>
            <a:endParaRPr kumimoji="1" lang="en-US" altLang="zh-CN" sz="4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315" y="224523"/>
            <a:ext cx="4754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公文写作之魂——思维致胜过五关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830" y="999490"/>
            <a:ext cx="3987800" cy="401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第一关：瞄准射击——定位关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怎样使你的文章更有针对性？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——无论你要说什么、写什么，都力求一击必中，一见钟情。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１. 文章“三定”：定对象、定问题、定范围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２. 定对象：所有文章的第一个脚印。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３. 定问题：什么是问题的聚焦能力。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４. 定范围：聚焦之后再聚焦。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第二关：庖丁解牛——分层关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怎样使你的文章更加透彻？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——什么叫把一件工作写清楚了，是因为你比别人更清楚。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分层功夫是怎样练成的？它对于写作和综合工作能力提高有什么好处？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分组讨论，关于人才评价的标准。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学习马斯洛需求层次理论的方法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分组讨论：组织需求层次理论建构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0890" y="956310"/>
            <a:ext cx="4476750" cy="3580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文章的三大结构类型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金字塔型结构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象限型结构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循环型结构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第三关：登高望远——提升关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怎样使你的文章更加深刻和高明？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——不想被打下来，就要站得更高些。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１. 提升的含义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２. 提升方法的三大技巧。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３. 从局部到整体——扩开来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４. 从现象到本质——升上来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５. 从单维到多维——架起来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６. 课堂练习，就工作中的常见事题作提升练习。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７. 互动点评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3</a:t>
            </a:r>
            <a:endParaRPr kumimoji="1" lang="en-US" altLang="zh-CN" sz="4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0315" y="224523"/>
            <a:ext cx="4754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公文写作之魂——思维致胜过五关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830" y="999490"/>
            <a:ext cx="3987800" cy="297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第四关：移花接木——形式关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怎样使你的文章更加好看？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——漂亮的外表也是战斗力。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１. 漂亮是为了什么？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２. 文章形式的基本技巧：有意思和有意义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借壳：总体比喻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３. 提问，点评。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第五关：干净利索——文字关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怎样使你的文字更加成熟？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——三处用词不当，就能坏了一整篇熬夜文章。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１. 三项基本原则：准确、简明、生动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 . 日常写作中常出现的文法错误、写法错误。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0890" y="956310"/>
            <a:ext cx="4476750" cy="2486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公文写作思维——思维致胜三思悟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第一讲 公文的构成要素——树型思维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要素分析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相关练习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第二讲 公文正文的结构——厨师思维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思维六步，结构五部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各部练习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第三讲 公文的语言——花叶思维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公文语言特点及实例训练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公文语句组织及实例训练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单元总结：一枝一叶总关情——谈照应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9261"/>
          <a:stretch>
            <a:fillRect/>
          </a:stretch>
        </p:blipFill>
        <p:spPr>
          <a:xfrm>
            <a:off x="3411293" y="260840"/>
            <a:ext cx="2306321" cy="33051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341607"/>
            <a:ext cx="9144000" cy="18018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31913" y="3565185"/>
            <a:ext cx="8480173" cy="127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</a:rPr>
              <a:t>汉成（中国最受欢迎的公文写作专家！）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effectLst/>
              </a:rPr>
              <a:t>【学历背景】大连理工大学 MBA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effectLst/>
              </a:rPr>
              <a:t>【职业背景】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effectLst/>
              </a:rPr>
              <a:t>中国最受欢迎的公文写作名家，国内唯一的一个出身于国家机关、大型国企、全球500强三栖单位的实战派公文写作专家！18年国家机关（省财政厅）、全球500强（中美大都会）、大型国企（赛迪集团）实战经历！从基层做至机关、外企、国企、民企核心管理层，深悉公文之要妙。历任国家公务员、办公室主任、HR经理、宣传科科长、管理学院副院长等不同岗位！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effectLst/>
              </a:rPr>
              <a:t>现任中华培训讲师网高级合伙人、公文写作学院执行院长！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174092" y="488544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A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220399" y="768888"/>
            <a:ext cx="1859470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</a:rPr>
              <a:t>北京师范大学汉语言学专业出身，精研语言学、心理学、思维技术多年，潜心国学的领悟，具备多学科融合的独特优势。</a:t>
            </a:r>
            <a:endParaRPr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774598" y="399556"/>
            <a:ext cx="13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 smtClean="0">
                <a:solidFill>
                  <a:srgbClr val="FFFFFF"/>
                </a:solidFill>
              </a:rPr>
              <a:t>专业优势</a:t>
            </a:r>
            <a:endParaRPr kumimoji="1" lang="en-US" altLang="zh-CN" dirty="0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174094" y="1950203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C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220401" y="2230547"/>
            <a:ext cx="1859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在近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年的职业生涯</a:t>
            </a:r>
            <a:r>
              <a:rPr lang="zh-CN" altLang="en-US" sz="1000" dirty="0" smtClean="0">
                <a:solidFill>
                  <a:schemeClr val="bg1">
                    <a:lumMod val="95000"/>
                  </a:schemeClr>
                </a:solidFill>
              </a:rPr>
              <a:t>中，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熟悉机关、国企、外企、民企环境，经历过高潮与低谷，真正的管理培训实战专家。 </a:t>
            </a:r>
            <a:endParaRPr lang="zh-CN" altLang="zh-CN" sz="1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774600" y="1861215"/>
            <a:ext cx="13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 smtClean="0">
                <a:solidFill>
                  <a:srgbClr val="FFFFFF"/>
                </a:solidFill>
              </a:rPr>
              <a:t>经历优势</a:t>
            </a:r>
            <a:endParaRPr kumimoji="1" lang="en-US" altLang="zh-CN" dirty="0">
              <a:solidFill>
                <a:srgbClr val="FFFFFF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5932467" y="490482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B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49042" y="770828"/>
            <a:ext cx="185947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其培训体系博大精深，授课中旁征博引、案例丰富</a:t>
            </a:r>
            <a:r>
              <a:rPr lang="zh-CN" altLang="en-US" sz="1000" dirty="0" smtClean="0">
                <a:solidFill>
                  <a:schemeClr val="bg1">
                    <a:lumMod val="95000"/>
                  </a:schemeClr>
                </a:solidFill>
              </a:rPr>
              <a:t>、强调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结合学员自身经验并知行合一，使学员无形中直接把理论和技能化为自己的本能而不自</a:t>
            </a:r>
            <a:r>
              <a:rPr lang="zh-CN" altLang="en-US" sz="1000" dirty="0" smtClean="0">
                <a:solidFill>
                  <a:schemeClr val="bg1">
                    <a:lumMod val="95000"/>
                  </a:schemeClr>
                </a:solidFill>
              </a:rPr>
              <a:t>知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。</a:t>
            </a:r>
            <a:endParaRPr lang="zh-CN" altLang="zh-CN" sz="1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49035" y="401494"/>
            <a:ext cx="130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FFFF"/>
                </a:solidFill>
              </a:rPr>
              <a:t>教学优势</a:t>
            </a:r>
            <a:endParaRPr kumimoji="1" lang="en-US" altLang="zh-CN" dirty="0">
              <a:solidFill>
                <a:srgbClr val="FFFFFF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 flipH="1">
            <a:off x="5932465" y="1952141"/>
            <a:ext cx="1022352" cy="1022352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D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9040" y="2232487"/>
            <a:ext cx="18594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多年来凭借对心理学、思维科学、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</a:rPr>
              <a:t>NLP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</a:rPr>
              <a:t>教练技术、国学、快速咨询技术结合实际的研习，形成了自己高效</a:t>
            </a:r>
            <a:r>
              <a:rPr lang="zh-CN" altLang="en-US" sz="1000" dirty="0" smtClean="0">
                <a:solidFill>
                  <a:schemeClr val="bg1">
                    <a:lumMod val="95000"/>
                  </a:schemeClr>
                </a:solidFill>
              </a:rPr>
              <a:t>的综合教学体系尤其擅长管理课程。</a:t>
            </a:r>
            <a:endParaRPr lang="zh-CN" altLang="zh-CN" sz="1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49042" y="1863153"/>
            <a:ext cx="138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rgbClr val="FFFFFF"/>
                </a:solidFill>
              </a:rPr>
              <a:t>课程优势</a:t>
            </a:r>
            <a:endParaRPr kumimoji="1" lang="en-US" altLang="zh-CN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ac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85" y="537672"/>
            <a:ext cx="2910354" cy="193947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图片 4" descr="bac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85" y="2641818"/>
            <a:ext cx="2910354" cy="193947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7" name="图片 6" descr="bac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5" y="537672"/>
            <a:ext cx="2910354" cy="193947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8" name="图片 7" descr="bac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5" y="2641818"/>
            <a:ext cx="2910354" cy="1939477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5"/>
          <a:stretch>
            <a:fillRect/>
          </a:stretch>
        </p:blipFill>
        <p:spPr>
          <a:xfrm>
            <a:off x="1082525" y="537672"/>
            <a:ext cx="2910354" cy="1931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0"/>
          <a:stretch>
            <a:fillRect/>
          </a:stretch>
        </p:blipFill>
        <p:spPr>
          <a:xfrm>
            <a:off x="5004285" y="538480"/>
            <a:ext cx="2910354" cy="19386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1"/>
          <a:stretch>
            <a:fillRect/>
          </a:stretch>
        </p:blipFill>
        <p:spPr>
          <a:xfrm>
            <a:off x="1082525" y="2641819"/>
            <a:ext cx="2910354" cy="1930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/>
          <a:stretch>
            <a:fillRect/>
          </a:stretch>
        </p:blipFill>
        <p:spPr>
          <a:xfrm>
            <a:off x="5004285" y="2641600"/>
            <a:ext cx="2910354" cy="1939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902552" y="514712"/>
            <a:ext cx="7101776" cy="3685991"/>
            <a:chOff x="4391187" y="180982"/>
            <a:chExt cx="4422938" cy="2295610"/>
          </a:xfrm>
          <a:solidFill>
            <a:srgbClr val="FFFFFF">
              <a:alpha val="20000"/>
            </a:srgbClr>
          </a:solidFill>
        </p:grpSpPr>
        <p:sp>
          <p:nvSpPr>
            <p:cNvPr id="14" name="Freeform 70"/>
            <p:cNvSpPr/>
            <p:nvPr/>
          </p:nvSpPr>
          <p:spPr bwMode="auto">
            <a:xfrm>
              <a:off x="5565980" y="180982"/>
              <a:ext cx="746152" cy="387364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1"/>
            <p:cNvSpPr>
              <a:spLocks noEditPoints="1"/>
            </p:cNvSpPr>
            <p:nvPr/>
          </p:nvSpPr>
          <p:spPr bwMode="auto">
            <a:xfrm>
              <a:off x="6254980" y="279410"/>
              <a:ext cx="2559145" cy="1851093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2"/>
            <p:cNvSpPr/>
            <p:nvPr/>
          </p:nvSpPr>
          <p:spPr bwMode="auto">
            <a:xfrm>
              <a:off x="7213866" y="41276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3"/>
            <p:cNvSpPr/>
            <p:nvPr/>
          </p:nvSpPr>
          <p:spPr bwMode="auto">
            <a:xfrm>
              <a:off x="4886504" y="714402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4"/>
            <p:cNvSpPr>
              <a:spLocks noEditPoints="1"/>
            </p:cNvSpPr>
            <p:nvPr/>
          </p:nvSpPr>
          <p:spPr bwMode="auto">
            <a:xfrm>
              <a:off x="4391187" y="336562"/>
              <a:ext cx="1644711" cy="214003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5556454" y="2251159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7817138" y="1447854"/>
              <a:ext cx="123829" cy="177807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7"/>
            <p:cNvSpPr/>
            <p:nvPr/>
          </p:nvSpPr>
          <p:spPr bwMode="auto">
            <a:xfrm>
              <a:off x="7648857" y="1470080"/>
              <a:ext cx="133355" cy="184157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8"/>
            <p:cNvSpPr/>
            <p:nvPr/>
          </p:nvSpPr>
          <p:spPr bwMode="auto">
            <a:xfrm>
              <a:off x="8087023" y="882683"/>
              <a:ext cx="139705" cy="123829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9"/>
            <p:cNvSpPr/>
            <p:nvPr/>
          </p:nvSpPr>
          <p:spPr bwMode="auto">
            <a:xfrm>
              <a:off x="4911906" y="330212"/>
              <a:ext cx="301636" cy="98429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0"/>
            <p:cNvSpPr/>
            <p:nvPr/>
          </p:nvSpPr>
          <p:spPr bwMode="auto">
            <a:xfrm>
              <a:off x="7004308" y="1759015"/>
              <a:ext cx="88903" cy="222258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81"/>
            <p:cNvSpPr/>
            <p:nvPr/>
          </p:nvSpPr>
          <p:spPr bwMode="auto">
            <a:xfrm>
              <a:off x="6172427" y="466742"/>
              <a:ext cx="123829" cy="44452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82"/>
            <p:cNvSpPr/>
            <p:nvPr/>
          </p:nvSpPr>
          <p:spPr bwMode="auto">
            <a:xfrm>
              <a:off x="8531539" y="2232108"/>
              <a:ext cx="92078" cy="98429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3"/>
            <p:cNvSpPr/>
            <p:nvPr/>
          </p:nvSpPr>
          <p:spPr bwMode="auto">
            <a:xfrm>
              <a:off x="5315146" y="295286"/>
              <a:ext cx="161931" cy="34926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5273869" y="288935"/>
              <a:ext cx="41276" cy="12701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85"/>
            <p:cNvSpPr/>
            <p:nvPr/>
          </p:nvSpPr>
          <p:spPr bwMode="auto">
            <a:xfrm>
              <a:off x="5731086" y="708051"/>
              <a:ext cx="69852" cy="793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6"/>
            <p:cNvSpPr/>
            <p:nvPr/>
          </p:nvSpPr>
          <p:spPr bwMode="auto">
            <a:xfrm>
              <a:off x="6340709" y="647724"/>
              <a:ext cx="53977" cy="6032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7"/>
            <p:cNvSpPr/>
            <p:nvPr/>
          </p:nvSpPr>
          <p:spPr bwMode="auto">
            <a:xfrm>
              <a:off x="7940968" y="1571683"/>
              <a:ext cx="47627" cy="82553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88"/>
            <p:cNvSpPr/>
            <p:nvPr/>
          </p:nvSpPr>
          <p:spPr bwMode="auto">
            <a:xfrm>
              <a:off x="7985420" y="163518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89"/>
            <p:cNvSpPr/>
            <p:nvPr/>
          </p:nvSpPr>
          <p:spPr bwMode="auto">
            <a:xfrm>
              <a:off x="8626793" y="2171781"/>
              <a:ext cx="50802" cy="730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90"/>
            <p:cNvSpPr/>
            <p:nvPr/>
          </p:nvSpPr>
          <p:spPr bwMode="auto">
            <a:xfrm>
              <a:off x="7775862" y="1660587"/>
              <a:ext cx="111129" cy="41276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1"/>
            <p:cNvSpPr/>
            <p:nvPr/>
          </p:nvSpPr>
          <p:spPr bwMode="auto">
            <a:xfrm>
              <a:off x="7102737" y="288935"/>
              <a:ext cx="215908" cy="104779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2"/>
            <p:cNvSpPr/>
            <p:nvPr/>
          </p:nvSpPr>
          <p:spPr bwMode="auto">
            <a:xfrm>
              <a:off x="5194491" y="339737"/>
              <a:ext cx="76203" cy="4127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3"/>
            <p:cNvSpPr/>
            <p:nvPr/>
          </p:nvSpPr>
          <p:spPr bwMode="auto">
            <a:xfrm>
              <a:off x="5423099" y="1177969"/>
              <a:ext cx="120654" cy="53977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4"/>
            <p:cNvSpPr/>
            <p:nvPr/>
          </p:nvSpPr>
          <p:spPr bwMode="auto">
            <a:xfrm>
              <a:off x="8223553" y="676300"/>
              <a:ext cx="28576" cy="12065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5"/>
            <p:cNvSpPr/>
            <p:nvPr/>
          </p:nvSpPr>
          <p:spPr bwMode="auto">
            <a:xfrm>
              <a:off x="7953668" y="1254172"/>
              <a:ext cx="34926" cy="79378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8261655" y="2235283"/>
              <a:ext cx="41276" cy="41276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8087023" y="1568508"/>
              <a:ext cx="234959" cy="161931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8169577" y="304811"/>
              <a:ext cx="60327" cy="22226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4943657" y="282585"/>
              <a:ext cx="88903" cy="22226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0"/>
            <p:cNvSpPr/>
            <p:nvPr/>
          </p:nvSpPr>
          <p:spPr bwMode="auto">
            <a:xfrm>
              <a:off x="7458350" y="1400227"/>
              <a:ext cx="22226" cy="603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1"/>
            <p:cNvSpPr/>
            <p:nvPr/>
          </p:nvSpPr>
          <p:spPr bwMode="auto">
            <a:xfrm>
              <a:off x="7601230" y="219083"/>
              <a:ext cx="101604" cy="38101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2"/>
            <p:cNvSpPr/>
            <p:nvPr/>
          </p:nvSpPr>
          <p:spPr bwMode="auto">
            <a:xfrm>
              <a:off x="7706009" y="250834"/>
              <a:ext cx="66677" cy="19051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3"/>
            <p:cNvSpPr/>
            <p:nvPr/>
          </p:nvSpPr>
          <p:spPr bwMode="auto">
            <a:xfrm>
              <a:off x="5162740" y="250834"/>
              <a:ext cx="79378" cy="22226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4"/>
            <p:cNvSpPr/>
            <p:nvPr/>
          </p:nvSpPr>
          <p:spPr bwMode="auto">
            <a:xfrm>
              <a:off x="4886505" y="727102"/>
              <a:ext cx="50802" cy="31751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5"/>
            <p:cNvSpPr/>
            <p:nvPr/>
          </p:nvSpPr>
          <p:spPr bwMode="auto">
            <a:xfrm>
              <a:off x="8074323" y="1003337"/>
              <a:ext cx="25401" cy="3810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6"/>
            <p:cNvSpPr/>
            <p:nvPr/>
          </p:nvSpPr>
          <p:spPr bwMode="auto">
            <a:xfrm>
              <a:off x="5175441" y="292111"/>
              <a:ext cx="82553" cy="31751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7"/>
            <p:cNvSpPr/>
            <p:nvPr/>
          </p:nvSpPr>
          <p:spPr bwMode="auto">
            <a:xfrm>
              <a:off x="7956843" y="1143042"/>
              <a:ext cx="19051" cy="4762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7813963" y="1231946"/>
              <a:ext cx="28576" cy="2540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09"/>
            <p:cNvSpPr/>
            <p:nvPr/>
          </p:nvSpPr>
          <p:spPr bwMode="auto">
            <a:xfrm>
              <a:off x="6572492" y="882683"/>
              <a:ext cx="15876" cy="349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0"/>
            <p:cNvSpPr/>
            <p:nvPr/>
          </p:nvSpPr>
          <p:spPr bwMode="auto">
            <a:xfrm>
              <a:off x="7953668" y="1543107"/>
              <a:ext cx="57152" cy="95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1"/>
            <p:cNvSpPr/>
            <p:nvPr/>
          </p:nvSpPr>
          <p:spPr bwMode="auto">
            <a:xfrm>
              <a:off x="6620119" y="930310"/>
              <a:ext cx="38101" cy="2540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2"/>
            <p:cNvSpPr/>
            <p:nvPr/>
          </p:nvSpPr>
          <p:spPr bwMode="auto">
            <a:xfrm>
              <a:off x="7998120" y="1701863"/>
              <a:ext cx="41276" cy="2857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3"/>
            <p:cNvSpPr/>
            <p:nvPr/>
          </p:nvSpPr>
          <p:spPr bwMode="auto">
            <a:xfrm>
              <a:off x="5277045" y="311162"/>
              <a:ext cx="31751" cy="19051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5248468" y="260360"/>
              <a:ext cx="41276" cy="1587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277530" y="317512"/>
              <a:ext cx="53977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5512003" y="434991"/>
              <a:ext cx="25401" cy="1587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8109249" y="996987"/>
              <a:ext cx="25401" cy="2222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18"/>
            <p:cNvSpPr/>
            <p:nvPr/>
          </p:nvSpPr>
          <p:spPr bwMode="auto">
            <a:xfrm>
              <a:off x="8229903" y="320687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9"/>
            <p:cNvSpPr/>
            <p:nvPr/>
          </p:nvSpPr>
          <p:spPr bwMode="auto">
            <a:xfrm>
              <a:off x="8229903" y="307987"/>
              <a:ext cx="31751" cy="15876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0"/>
            <p:cNvSpPr/>
            <p:nvPr/>
          </p:nvSpPr>
          <p:spPr bwMode="auto">
            <a:xfrm>
              <a:off x="4553118" y="600097"/>
              <a:ext cx="25401" cy="1905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1"/>
            <p:cNvSpPr/>
            <p:nvPr/>
          </p:nvSpPr>
          <p:spPr bwMode="auto">
            <a:xfrm>
              <a:off x="8055272" y="1606610"/>
              <a:ext cx="28576" cy="95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2"/>
            <p:cNvSpPr/>
            <p:nvPr/>
          </p:nvSpPr>
          <p:spPr bwMode="auto">
            <a:xfrm>
              <a:off x="8207678" y="339737"/>
              <a:ext cx="34926" cy="1270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23"/>
            <p:cNvSpPr/>
            <p:nvPr/>
          </p:nvSpPr>
          <p:spPr bwMode="auto">
            <a:xfrm>
              <a:off x="5067486" y="260360"/>
              <a:ext cx="44452" cy="22226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4"/>
            <p:cNvSpPr/>
            <p:nvPr/>
          </p:nvSpPr>
          <p:spPr bwMode="auto">
            <a:xfrm>
              <a:off x="8007645" y="1352600"/>
              <a:ext cx="15876" cy="38101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5"/>
            <p:cNvSpPr/>
            <p:nvPr/>
          </p:nvSpPr>
          <p:spPr bwMode="auto">
            <a:xfrm>
              <a:off x="5016685" y="292111"/>
              <a:ext cx="142880" cy="41276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6"/>
            <p:cNvSpPr/>
            <p:nvPr/>
          </p:nvSpPr>
          <p:spPr bwMode="auto">
            <a:xfrm>
              <a:off x="7064635" y="412765"/>
              <a:ext cx="25401" cy="12701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7"/>
            <p:cNvSpPr/>
            <p:nvPr/>
          </p:nvSpPr>
          <p:spPr bwMode="auto">
            <a:xfrm>
              <a:off x="8045747" y="1530407"/>
              <a:ext cx="9526" cy="3810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8"/>
            <p:cNvSpPr/>
            <p:nvPr/>
          </p:nvSpPr>
          <p:spPr bwMode="auto">
            <a:xfrm>
              <a:off x="5429450" y="520719"/>
              <a:ext cx="19051" cy="1270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29"/>
            <p:cNvSpPr/>
            <p:nvPr/>
          </p:nvSpPr>
          <p:spPr bwMode="auto">
            <a:xfrm>
              <a:off x="6870953" y="977937"/>
              <a:ext cx="19051" cy="95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0"/>
            <p:cNvSpPr/>
            <p:nvPr/>
          </p:nvSpPr>
          <p:spPr bwMode="auto">
            <a:xfrm>
              <a:off x="5499303" y="1254172"/>
              <a:ext cx="22226" cy="1270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1"/>
            <p:cNvSpPr/>
            <p:nvPr/>
          </p:nvSpPr>
          <p:spPr bwMode="auto">
            <a:xfrm>
              <a:off x="5712036" y="781079"/>
              <a:ext cx="9526" cy="22226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2"/>
            <p:cNvSpPr/>
            <p:nvPr/>
          </p:nvSpPr>
          <p:spPr bwMode="auto">
            <a:xfrm>
              <a:off x="5797764" y="774729"/>
              <a:ext cx="15876" cy="1270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3"/>
            <p:cNvSpPr/>
            <p:nvPr/>
          </p:nvSpPr>
          <p:spPr bwMode="auto">
            <a:xfrm>
              <a:off x="5556454" y="2251159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4"/>
            <p:cNvSpPr/>
            <p:nvPr/>
          </p:nvSpPr>
          <p:spPr bwMode="auto">
            <a:xfrm>
              <a:off x="5550104" y="2251159"/>
              <a:ext cx="6350" cy="22226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35"/>
            <p:cNvSpPr/>
            <p:nvPr/>
          </p:nvSpPr>
          <p:spPr bwMode="auto">
            <a:xfrm>
              <a:off x="7991770" y="1378001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36"/>
            <p:cNvSpPr/>
            <p:nvPr/>
          </p:nvSpPr>
          <p:spPr bwMode="auto">
            <a:xfrm>
              <a:off x="7979069" y="1368476"/>
              <a:ext cx="12701" cy="15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37"/>
            <p:cNvSpPr/>
            <p:nvPr/>
          </p:nvSpPr>
          <p:spPr bwMode="auto">
            <a:xfrm>
              <a:off x="6607419" y="638199"/>
              <a:ext cx="15876" cy="127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38"/>
            <p:cNvSpPr/>
            <p:nvPr/>
          </p:nvSpPr>
          <p:spPr bwMode="auto">
            <a:xfrm>
              <a:off x="7194815" y="400065"/>
              <a:ext cx="19051" cy="127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9"/>
            <p:cNvSpPr/>
            <p:nvPr/>
          </p:nvSpPr>
          <p:spPr bwMode="auto">
            <a:xfrm>
              <a:off x="7213866" y="41276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0"/>
            <p:cNvSpPr/>
            <p:nvPr/>
          </p:nvSpPr>
          <p:spPr bwMode="auto">
            <a:xfrm>
              <a:off x="4816652" y="669950"/>
              <a:ext cx="15876" cy="127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41"/>
            <p:cNvSpPr/>
            <p:nvPr/>
          </p:nvSpPr>
          <p:spPr bwMode="auto">
            <a:xfrm>
              <a:off x="8309282" y="1641536"/>
              <a:ext cx="41276" cy="22226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42"/>
            <p:cNvSpPr/>
            <p:nvPr/>
          </p:nvSpPr>
          <p:spPr bwMode="auto">
            <a:xfrm>
              <a:off x="4791251" y="609623"/>
              <a:ext cx="12701" cy="1905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43"/>
            <p:cNvSpPr/>
            <p:nvPr/>
          </p:nvSpPr>
          <p:spPr bwMode="auto">
            <a:xfrm>
              <a:off x="6394686" y="593747"/>
              <a:ext cx="92078" cy="136530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44"/>
            <p:cNvSpPr/>
            <p:nvPr/>
          </p:nvSpPr>
          <p:spPr bwMode="auto">
            <a:xfrm>
              <a:off x="7950493" y="1698688"/>
              <a:ext cx="22226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45"/>
            <p:cNvSpPr/>
            <p:nvPr/>
          </p:nvSpPr>
          <p:spPr bwMode="auto">
            <a:xfrm>
              <a:off x="5391348" y="473092"/>
              <a:ext cx="79378" cy="44452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6"/>
            <p:cNvSpPr/>
            <p:nvPr/>
          </p:nvSpPr>
          <p:spPr bwMode="auto">
            <a:xfrm>
              <a:off x="8614093" y="2140030"/>
              <a:ext cx="19051" cy="28576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7"/>
            <p:cNvSpPr/>
            <p:nvPr/>
          </p:nvSpPr>
          <p:spPr bwMode="auto">
            <a:xfrm>
              <a:off x="5635833" y="1254172"/>
              <a:ext cx="19051" cy="95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48"/>
            <p:cNvSpPr/>
            <p:nvPr/>
          </p:nvSpPr>
          <p:spPr bwMode="auto">
            <a:xfrm>
              <a:off x="6575667" y="854107"/>
              <a:ext cx="9526" cy="222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49"/>
            <p:cNvSpPr/>
            <p:nvPr/>
          </p:nvSpPr>
          <p:spPr bwMode="auto">
            <a:xfrm>
              <a:off x="5546929" y="1231946"/>
              <a:ext cx="73027" cy="317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50"/>
            <p:cNvSpPr/>
            <p:nvPr/>
          </p:nvSpPr>
          <p:spPr bwMode="auto">
            <a:xfrm>
              <a:off x="8029871" y="1609785"/>
              <a:ext cx="12701" cy="12701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51"/>
            <p:cNvSpPr/>
            <p:nvPr/>
          </p:nvSpPr>
          <p:spPr bwMode="auto">
            <a:xfrm>
              <a:off x="7982245" y="1635186"/>
              <a:ext cx="9526" cy="1270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52"/>
            <p:cNvSpPr/>
            <p:nvPr/>
          </p:nvSpPr>
          <p:spPr bwMode="auto">
            <a:xfrm>
              <a:off x="7985420" y="163518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53"/>
            <p:cNvSpPr/>
            <p:nvPr/>
          </p:nvSpPr>
          <p:spPr bwMode="auto">
            <a:xfrm>
              <a:off x="7779037" y="160661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4"/>
            <p:cNvSpPr/>
            <p:nvPr/>
          </p:nvSpPr>
          <p:spPr bwMode="auto">
            <a:xfrm>
              <a:off x="7772687" y="1587559"/>
              <a:ext cx="9526" cy="190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55"/>
            <p:cNvSpPr/>
            <p:nvPr/>
          </p:nvSpPr>
          <p:spPr bwMode="auto">
            <a:xfrm>
              <a:off x="5280219" y="215908"/>
              <a:ext cx="130180" cy="53977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56"/>
            <p:cNvSpPr/>
            <p:nvPr/>
          </p:nvSpPr>
          <p:spPr bwMode="auto">
            <a:xfrm>
              <a:off x="5346897" y="190508"/>
              <a:ext cx="361964" cy="107954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57"/>
            <p:cNvSpPr/>
            <p:nvPr/>
          </p:nvSpPr>
          <p:spPr bwMode="auto">
            <a:xfrm>
              <a:off x="7985420" y="1378001"/>
              <a:ext cx="12701" cy="31751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58"/>
            <p:cNvSpPr/>
            <p:nvPr/>
          </p:nvSpPr>
          <p:spPr bwMode="auto">
            <a:xfrm>
              <a:off x="6766174" y="974761"/>
              <a:ext cx="19051" cy="95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59"/>
            <p:cNvSpPr/>
            <p:nvPr/>
          </p:nvSpPr>
          <p:spPr bwMode="auto">
            <a:xfrm>
              <a:off x="7963193" y="1343075"/>
              <a:ext cx="9526" cy="1270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60"/>
            <p:cNvSpPr/>
            <p:nvPr/>
          </p:nvSpPr>
          <p:spPr bwMode="auto">
            <a:xfrm>
              <a:off x="4451514" y="638199"/>
              <a:ext cx="25401" cy="1270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61"/>
            <p:cNvSpPr/>
            <p:nvPr/>
          </p:nvSpPr>
          <p:spPr bwMode="auto">
            <a:xfrm>
              <a:off x="8080673" y="1749490"/>
              <a:ext cx="12701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2"/>
            <p:cNvSpPr/>
            <p:nvPr/>
          </p:nvSpPr>
          <p:spPr bwMode="auto">
            <a:xfrm>
              <a:off x="7944143" y="1717739"/>
              <a:ext cx="19051" cy="95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63"/>
            <p:cNvSpPr/>
            <p:nvPr/>
          </p:nvSpPr>
          <p:spPr bwMode="auto">
            <a:xfrm>
              <a:off x="7915568" y="1701864"/>
              <a:ext cx="15876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64"/>
            <p:cNvSpPr/>
            <p:nvPr/>
          </p:nvSpPr>
          <p:spPr bwMode="auto">
            <a:xfrm>
              <a:off x="7931443" y="1698689"/>
              <a:ext cx="9526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65"/>
            <p:cNvSpPr/>
            <p:nvPr/>
          </p:nvSpPr>
          <p:spPr bwMode="auto">
            <a:xfrm>
              <a:off x="5473902" y="530245"/>
              <a:ext cx="9526" cy="95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66"/>
            <p:cNvSpPr/>
            <p:nvPr/>
          </p:nvSpPr>
          <p:spPr bwMode="auto">
            <a:xfrm>
              <a:off x="8201328" y="809656"/>
              <a:ext cx="66677" cy="60327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67"/>
            <p:cNvSpPr/>
            <p:nvPr/>
          </p:nvSpPr>
          <p:spPr bwMode="auto">
            <a:xfrm>
              <a:off x="7871116" y="1736790"/>
              <a:ext cx="495318" cy="463567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68"/>
            <p:cNvSpPr/>
            <p:nvPr/>
          </p:nvSpPr>
          <p:spPr bwMode="auto">
            <a:xfrm>
              <a:off x="5556455" y="2438491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69"/>
            <p:cNvSpPr/>
            <p:nvPr/>
          </p:nvSpPr>
          <p:spPr bwMode="auto">
            <a:xfrm>
              <a:off x="5543755" y="2432140"/>
              <a:ext cx="12701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70"/>
            <p:cNvSpPr/>
            <p:nvPr/>
          </p:nvSpPr>
          <p:spPr bwMode="auto">
            <a:xfrm>
              <a:off x="7979070" y="1403402"/>
              <a:ext cx="57152" cy="5715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71"/>
            <p:cNvSpPr/>
            <p:nvPr/>
          </p:nvSpPr>
          <p:spPr bwMode="auto">
            <a:xfrm>
              <a:off x="6499465" y="901734"/>
              <a:ext cx="9526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72"/>
            <p:cNvSpPr/>
            <p:nvPr/>
          </p:nvSpPr>
          <p:spPr bwMode="auto">
            <a:xfrm>
              <a:off x="7855240" y="330212"/>
              <a:ext cx="9526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73"/>
            <p:cNvSpPr/>
            <p:nvPr/>
          </p:nvSpPr>
          <p:spPr bwMode="auto">
            <a:xfrm>
              <a:off x="5705686" y="1384352"/>
              <a:ext cx="6350" cy="952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74"/>
            <p:cNvSpPr/>
            <p:nvPr/>
          </p:nvSpPr>
          <p:spPr bwMode="auto">
            <a:xfrm>
              <a:off x="7991770" y="1378001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75"/>
            <p:cNvSpPr/>
            <p:nvPr/>
          </p:nvSpPr>
          <p:spPr bwMode="auto">
            <a:xfrm>
              <a:off x="7944143" y="1381177"/>
              <a:ext cx="9526" cy="952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76"/>
            <p:cNvSpPr/>
            <p:nvPr/>
          </p:nvSpPr>
          <p:spPr bwMode="auto">
            <a:xfrm>
              <a:off x="5277045" y="276235"/>
              <a:ext cx="22226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77"/>
            <p:cNvSpPr/>
            <p:nvPr/>
          </p:nvSpPr>
          <p:spPr bwMode="auto">
            <a:xfrm>
              <a:off x="5670760" y="736627"/>
              <a:ext cx="28576" cy="1270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78"/>
            <p:cNvSpPr/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20721" y="0"/>
            <a:ext cx="5923282" cy="51435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423920" y="2"/>
            <a:ext cx="4381274" cy="61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schemeClr val="bg1"/>
                </a:solidFill>
              </a:rPr>
              <a:t>公文写作</a:t>
            </a:r>
            <a:endParaRPr kumimoji="1"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23920" y="613383"/>
            <a:ext cx="5549532" cy="438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《实战公文写作训练营》课程特点明显，它直面我们实际工作中遇到的公文写作实际问题，全面系统的讲解公文写作提升之道。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sz="9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比如：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如何打好扎实的公文写作基础？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如何让文章迅速得到领导的认可？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怎样让一个话题变得更加生动？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如何才能迅速提升“金句”的储存？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如何才能既符合实际工作的要求？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怎样在较短的时间内做到又好又快？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如何才能抓准内容重点和亮点？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如何让文章规范有力？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如何才能与众不同？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如何让文章充满智慧？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如何契合时代发展的指向？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sz="9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sz="100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我们通过职业公文写作的规律讲解、案例分析和实操练习，并结合课堂现场讨论来解决学员们自己提出的问题，不仅在文字上下功夫、更要在思维上打开思路，同时系统掌握公文写作中的实际工作技巧和诀窍，相信通过我们的专业训练，可以使大家在今后工作中获得显著的实效。</a:t>
            </a:r>
            <a:endParaRPr sz="1000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0720" y="755650"/>
            <a:ext cx="4919980" cy="373507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1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784279" y="1194455"/>
            <a:ext cx="24416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8800" dirty="0">
                <a:solidFill>
                  <a:srgbClr val="FFFFFF"/>
                </a:solidFill>
              </a:rPr>
              <a:t>目录</a:t>
            </a:r>
            <a:endParaRPr kumimoji="1" lang="en-US" altLang="zh-CN" sz="8800" dirty="0">
              <a:solidFill>
                <a:srgbClr val="FFFFFF"/>
              </a:solidFill>
            </a:endParaRPr>
          </a:p>
          <a:p>
            <a:pPr algn="ctr"/>
            <a:r>
              <a:rPr kumimoji="1" lang="en-US" altLang="zh-CN" sz="3200" dirty="0">
                <a:solidFill>
                  <a:srgbClr val="FFFFFF"/>
                </a:solidFill>
              </a:rPr>
              <a:t>CONTENTS</a:t>
            </a:r>
            <a:endParaRPr kumimoji="1" lang="en-US" altLang="zh-CN" sz="32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525" y="1318260"/>
            <a:ext cx="66738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FFFF"/>
                </a:solidFill>
              </a:rPr>
              <a:t>01</a:t>
            </a:r>
            <a:endParaRPr kumimoji="1"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5525" y="2334895"/>
            <a:ext cx="66738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FFFF"/>
                </a:solidFill>
              </a:rPr>
              <a:t>02</a:t>
            </a:r>
            <a:endParaRPr kumimoji="1" lang="en-US" altLang="zh-CN" sz="16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2670" y="3443605"/>
            <a:ext cx="66738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FFFF"/>
                </a:solidFill>
              </a:rPr>
              <a:t>03</a:t>
            </a:r>
            <a:endParaRPr kumimoji="1" lang="en-US" altLang="zh-CN" sz="1600" dirty="0">
              <a:solidFill>
                <a:srgbClr val="FFFFFF"/>
              </a:solidFill>
            </a:endParaRPr>
          </a:p>
        </p:txBody>
      </p:sp>
      <p:grpSp>
        <p:nvGrpSpPr>
          <p:cNvPr id="8" name="组 1"/>
          <p:cNvGrpSpPr/>
          <p:nvPr/>
        </p:nvGrpSpPr>
        <p:grpSpPr>
          <a:xfrm>
            <a:off x="1710690" y="1237615"/>
            <a:ext cx="3704590" cy="368300"/>
            <a:chOff x="1607211" y="1379724"/>
            <a:chExt cx="3472635" cy="509271"/>
          </a:xfrm>
        </p:grpSpPr>
        <p:sp>
          <p:nvSpPr>
            <p:cNvPr id="9" name="文本框 8"/>
            <p:cNvSpPr txBox="1"/>
            <p:nvPr/>
          </p:nvSpPr>
          <p:spPr>
            <a:xfrm>
              <a:off x="1607211" y="1379724"/>
              <a:ext cx="1341639" cy="50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lang="en-US" altLang="zh-CN" sz="1400" dirty="0">
                  <a:solidFill>
                    <a:srgbClr val="FFFFFF"/>
                  </a:solidFill>
                </a:rPr>
                <a:t>ONE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499477" y="1379724"/>
              <a:ext cx="2580369" cy="509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</a:rPr>
                <a:t>公文写作之基——基础公文实操</a:t>
              </a: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组 2"/>
          <p:cNvGrpSpPr/>
          <p:nvPr/>
        </p:nvGrpSpPr>
        <p:grpSpPr>
          <a:xfrm>
            <a:off x="1692910" y="2334895"/>
            <a:ext cx="3721734" cy="368300"/>
            <a:chOff x="1589348" y="2085010"/>
            <a:chExt cx="3533496" cy="509271"/>
          </a:xfrm>
        </p:grpSpPr>
        <p:sp>
          <p:nvSpPr>
            <p:cNvPr id="12" name="文本框 11"/>
            <p:cNvSpPr txBox="1"/>
            <p:nvPr/>
          </p:nvSpPr>
          <p:spPr>
            <a:xfrm>
              <a:off x="1589348" y="2085010"/>
              <a:ext cx="1341639" cy="50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lang="en-US" altLang="zh-CN" sz="1400" dirty="0">
                  <a:solidFill>
                    <a:srgbClr val="FFFFFF"/>
                  </a:solidFill>
                </a:rPr>
                <a:t>TWO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35271" y="2085010"/>
              <a:ext cx="2587573" cy="509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</a:rPr>
                <a:t>公文写作之阶——高级公文实操</a:t>
              </a: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4" name="组 3"/>
          <p:cNvGrpSpPr/>
          <p:nvPr/>
        </p:nvGrpSpPr>
        <p:grpSpPr>
          <a:xfrm>
            <a:off x="1710690" y="3443605"/>
            <a:ext cx="3694430" cy="368300"/>
            <a:chOff x="1814641" y="2975565"/>
            <a:chExt cx="2998234" cy="509271"/>
          </a:xfrm>
        </p:grpSpPr>
        <p:sp>
          <p:nvSpPr>
            <p:cNvPr id="15" name="文本框 14"/>
            <p:cNvSpPr txBox="1"/>
            <p:nvPr/>
          </p:nvSpPr>
          <p:spPr>
            <a:xfrm>
              <a:off x="1814641" y="2975565"/>
              <a:ext cx="1452543" cy="50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FFFFFF"/>
                  </a:solidFill>
                </a:rPr>
                <a:t>PART</a:t>
              </a:r>
              <a:r>
                <a:rPr lang="zh-CN" altLang="en-US" sz="1400" dirty="0">
                  <a:solidFill>
                    <a:srgbClr val="FFFFFF"/>
                  </a:solidFill>
                </a:rPr>
                <a:t> </a:t>
              </a:r>
              <a:r>
                <a:rPr lang="en-US" altLang="zh-CN" sz="1400" dirty="0">
                  <a:solidFill>
                    <a:srgbClr val="FFFFFF"/>
                  </a:solidFill>
                </a:rPr>
                <a:t>THREE</a:t>
              </a:r>
              <a:endParaRPr kumimoji="1" lang="en-US" altLang="zh-CN" sz="1400" dirty="0">
                <a:solidFill>
                  <a:srgbClr val="FFFFFF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650003" y="2975565"/>
              <a:ext cx="2162872" cy="509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>
                      <a:lumMod val="95000"/>
                    </a:schemeClr>
                  </a:solidFill>
                </a:rPr>
                <a:t>公文写作之魂——思维致胜</a:t>
              </a: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1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8070" y="259448"/>
            <a:ext cx="6278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公文写作之基——基础公文实操（法定公文）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830" y="999490"/>
            <a:ext cx="3987800" cy="282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第一部分：公文的概述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什么是公文？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公文的具体分类有哪些？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公文在机关事务当中所起的重要作用是什么？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现在政治家对于公文的重视程度。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第二部分：2012年版本公文体式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一、公文的体式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公文的体式是什么？包括哪些要素？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公文的语言的特点是什么？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公文常用的特定用语有哪些？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0890" y="956310"/>
            <a:ext cx="4476750" cy="3613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二、公文的构成要素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公文的构成要素在公文中的主要作用是什么？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公文的构成要素包括哪三个方面？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眉首部分的构成要素有哪些？怎么样在格式上进行安排？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主体部分的构成要素有哪些，在格式上怎样安排？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版记部分的构成要素极其要求是什么？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第三部分：公文的行文规范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公文的行文关系是什么？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如何确定公文的行文关系？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机关之间的行文划分有哪些？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行文关系的方向与方式是什么？？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如何确定隶属关系，尊重职权？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6. 在牵扯几个部门的问题的时候，如何进行协商后行文？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1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8070" y="259448"/>
            <a:ext cx="6278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公文写作之基——基础公文实操（法定公文）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830" y="999490"/>
            <a:ext cx="3987800" cy="3857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第四部分 法定公文文种写作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一、决定——传达决策，凸显权威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决定适用的工作范围和具体的内容。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决定适用的一些机关。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决定写作时的一些要求。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决定写作时注意的内容和使用的技巧。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5. 写决定时的语气，注意措辞。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6. 让学员拿出工作中的具体案例进行交流，分析，总结写作的经验。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二、公告 、通告——广而告知，宣布重要事项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公告、通告适用的工作范围和具体内容。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公告和通告的区别。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公告、通告写作时注意的事项。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公告、通告的具体分类。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80890" y="956310"/>
            <a:ext cx="4476750" cy="3187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三、通知——通达知晓，文中轻骑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通知适用的范围和具体的要求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通知的具体类型。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通知的行文方向。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通知每一种类型的写作要求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在通知写作中要注意的地方。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6. 在工作中出现的问题进行分析。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四、通报——表扬先进、批评错误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通报的主要的功能。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通报写作时的要点。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在写批评性的通报时注意的问题。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分析具体工作中出现的问题，总结写作的经验。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1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8070" y="259448"/>
            <a:ext cx="6278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公文写作之基——基础公文实操（法定公文）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7830" y="999490"/>
            <a:ext cx="3987800" cy="336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五、报告——及时汇报，知照上级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注意报告的行文方向。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在报告中要注意写作的语气。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在报告的具体内容中要注意叙述的主要内容。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在报告中注意一定要有自己的主要观点。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5. 学会分析报告中出现的问题。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六、请示——巧妙运用，求助上级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请示应用的范围。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请示和报告的区别。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请示的行文方向。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请示的正文中注意的要素。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5. 注意请示时的语气。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6. 注意请示中语言的要求。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7. 实际操作：比较请示和报告的区别。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80890" y="956310"/>
            <a:ext cx="4476750" cy="3827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批复——批达之作，知照下级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批复对应的文种。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理解批复的特点。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批复写作时要注意批复的要求。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批复表态时一定要态度鲜明，同时要注意技巧。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批复时要注意即使的批复，时间性方面要强。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6. 针对具体案例进行分析。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八、纪要——承载会议，忠实记录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会议纪要在什么情况下使用。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会议纪要以什么为基础？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会议纪要的使用要求？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会议纪要的独特格式。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会议纪要的写作要求。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6. 会议纪要不能加盖机关印章。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7. 具体案例分析，总结经验。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29995" y="1136650"/>
            <a:ext cx="4826000" cy="193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九、函——平级交流，实现沟通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适用范围：（培训讲授）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具体分类：商洽函、询问函、答复函、请批函、告知函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格式详解：五种函的标准写法与优秀范文的分享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案例分析：《函》案例分析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专家点拨：撰写函的注意事项？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1</a:t>
            </a:r>
            <a:endParaRPr kumimoji="1"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8070" y="259448"/>
            <a:ext cx="6278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公文写作之基——基础公文实操（法定公文）</a:t>
            </a:r>
            <a:endParaRPr kumimoji="1" lang="zh-CN" alt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2</a:t>
            </a:r>
            <a:endParaRPr kumimoji="1" lang="en-US" altLang="zh-CN" sz="4000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66190" y="224523"/>
            <a:ext cx="6278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公文写作之阶——高级公文实操（事务公文）</a:t>
            </a:r>
            <a:endParaRPr kumimoji="1" lang="en-US" altLang="zh-CN" sz="2400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7830" y="999490"/>
            <a:ext cx="3987800" cy="294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一、工作计划类——确定目标，制定措施，表达决心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理解计划的作用。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计划的类型，不同的类型适合的时间。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计划之前要学会正确分析实际情况。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正确确定工作的目标。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5. 制定的措施步骤要切实可行。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6. 计划纲要要分项分点进行，把形势、目标、任务、对象、重点、对策、措施、实施步骤、执行要求说的清楚。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7. 实操：计划材料写作训练。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80890" y="956310"/>
            <a:ext cx="4476750" cy="25469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二、工作总结类——成绩主要，不足次要，改进提高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总结和计划是相对的。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总结的特点和作用。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在总结之前，回顾情况要实事求是。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总结经验教训要着眼于未来。要把重点放在对未来工作有指导或者借鉴意义的那些方面。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5. 写总结的方法。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6. 实操：工作总结写作训练。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7948" y="224909"/>
            <a:ext cx="567571" cy="567571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rgbClr val="FFFFFF"/>
                </a:solidFill>
              </a:rPr>
              <a:t>2</a:t>
            </a:r>
            <a:endParaRPr kumimoji="1" lang="en-US" altLang="zh-CN" sz="4000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6190" y="224523"/>
            <a:ext cx="62788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FFFF"/>
                </a:solidFill>
              </a:rPr>
              <a:t>公文写作之阶——高级公文实操（事务公文）</a:t>
            </a:r>
            <a:endParaRPr kumimoji="1" lang="en-US" altLang="zh-CN" sz="2400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830" y="999490"/>
            <a:ext cx="3987800" cy="38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三、调查报告类——实践是检验真理的标准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调研报告的作用。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写好调研报告的前提是要深入细致、客观公正的调查。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调研报告的主要任务是围绕问题展示重要的、典型的材料。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调研报告写作的要求和使用的方法。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5. 实操：围绕单位的具体工作进行实战训练。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</a:rPr>
              <a:t>四、讲话稿——服务领导，塑造自己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1. 确定讲话稿的适用的场合。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2. 理解讲话稿的特点。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3. 讲话稿的写作技巧。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4. 如何防止讲话稿空洞无物。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5. 如何防止讲话稿跑题。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6. 实操：领导讲话稿写作训练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0890" y="956310"/>
            <a:ext cx="4476750" cy="4010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五、工作论文类——与众不同是王道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善用先进理论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——心理学、信息论、系统论等。（格式塔心理学举例）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善用模型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——直观清晰，与众不同。（丹尼森组织文化模型分析）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善于提炼概念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——易于认同和传播。（功能耦合）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实操：典型材料写作训练。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六、新闻宣传类——怎样宣讲更有力度？</a:t>
            </a:r>
            <a:endParaRPr lang="zh-CN" altLang="en-US" sz="1600" b="1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跟上潮流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——借别人的嘴说出来更好。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避免自夸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——意思不必直说，让别人能体会到。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3. 避免虚语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——从头到尾看起来都是事儿。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4. 三大新闻文体：消息、专题、特写的区别。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zh-CN" altLang="en-US" sz="1400" dirty="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4054</Words>
  <Application>Kingsoft Office WPP</Application>
  <PresentationFormat>全屏显示(16:9)</PresentationFormat>
  <Paragraphs>338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Administrator</cp:lastModifiedBy>
  <cp:revision>46</cp:revision>
  <dcterms:created xsi:type="dcterms:W3CDTF">2015-04-17T08:36:00Z</dcterms:created>
  <dcterms:modified xsi:type="dcterms:W3CDTF">2016-05-27T07:30:46Z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